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65" r:id="rId12"/>
    <p:sldId id="266" r:id="rId13"/>
  </p:sldIdLst>
  <p:sldSz cx="18288000" cy="10287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Arial Rounded MT Bold" panose="020F0704030504030204" pitchFamily="34" charset="0"/>
      <p:regular r:id="rId16"/>
    </p:embeddedFont>
    <p:embeddedFont>
      <p:font typeface="Book Antiqua" panose="02040602050305030304" pitchFamily="18" charset="0"/>
      <p:regular r:id="rId17"/>
      <p:bold r:id="rId18"/>
      <p:italic r:id="rId19"/>
      <p:boldItalic r:id="rId20"/>
    </p:embeddedFont>
    <p:embeddedFont>
      <p:font typeface="Clear Sans Regular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5D9"/>
    <a:srgbClr val="883C84"/>
    <a:srgbClr val="A100FF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74" autoAdjust="0"/>
    <p:restoredTop sz="95033" autoAdjust="0"/>
  </p:normalViewPr>
  <p:slideViewPr>
    <p:cSldViewPr>
      <p:cViewPr varScale="1">
        <p:scale>
          <a:sx n="54" d="100"/>
          <a:sy n="54" d="100"/>
        </p:scale>
        <p:origin x="32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9437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B5AAB57-2024-B20D-CFE0-DE474A193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080" y="2018683"/>
            <a:ext cx="14548946" cy="63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4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7DE175-5F42-2DF3-E95A-B68E46E4A7D1}"/>
              </a:ext>
            </a:extLst>
          </p:cNvPr>
          <p:cNvSpPr txBox="1"/>
          <p:nvPr/>
        </p:nvSpPr>
        <p:spPr>
          <a:xfrm>
            <a:off x="10972800" y="952500"/>
            <a:ext cx="6286500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0" dirty="0">
                <a:solidFill>
                  <a:srgbClr val="0D0D0D"/>
                </a:solidFill>
                <a:effectLst/>
                <a:latin typeface="Book Antiqua" panose="02040602050305030304" pitchFamily="18" charset="0"/>
              </a:rPr>
              <a:t>Analysis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Book Antiqua" panose="02040602050305030304" pitchFamily="18" charset="0"/>
              </a:rPr>
              <a:t>Top 5 categories of content are 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Book Antiqua" panose="02040602050305030304" pitchFamily="18" charset="0"/>
              </a:rPr>
              <a:t>Animals, Science</a:t>
            </a:r>
            <a:r>
              <a:rPr lang="en-US" sz="2800" b="1" dirty="0">
                <a:solidFill>
                  <a:srgbClr val="0D0D0D"/>
                </a:solidFill>
                <a:latin typeface="Book Antiqua" panose="02040602050305030304" pitchFamily="18" charset="0"/>
              </a:rPr>
              <a:t>, 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Book Antiqua" panose="02040602050305030304" pitchFamily="18" charset="0"/>
              </a:rPr>
              <a:t>Health Care, Technology</a:t>
            </a:r>
            <a:r>
              <a:rPr lang="en-US" sz="2800" b="1" dirty="0">
                <a:solidFill>
                  <a:srgbClr val="0D0D0D"/>
                </a:solidFill>
                <a:latin typeface="Book Antiqua" panose="02040602050305030304" pitchFamily="18" charset="0"/>
              </a:rPr>
              <a:t> and 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Book Antiqua" panose="02040602050305030304" pitchFamily="18" charset="0"/>
              </a:rPr>
              <a:t>Food</a:t>
            </a:r>
            <a:r>
              <a:rPr lang="en-US" sz="2800" b="0" i="0" dirty="0">
                <a:solidFill>
                  <a:srgbClr val="0D0D0D"/>
                </a:solidFill>
                <a:effectLst/>
                <a:latin typeface="Book Antiqua" panose="02040602050305030304" pitchFamily="18" charset="0"/>
              </a:rPr>
              <a:t>.</a:t>
            </a:r>
          </a:p>
          <a:p>
            <a:pPr algn="l"/>
            <a:endParaRPr lang="en-US" sz="2800" b="0" i="0" dirty="0">
              <a:solidFill>
                <a:srgbClr val="0D0D0D"/>
              </a:solidFill>
              <a:effectLst/>
              <a:latin typeface="Book Antiqua" panose="0204060205030503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D0D0D"/>
                </a:solidFill>
                <a:latin typeface="Book Antiqua" panose="02040602050305030304" pitchFamily="18" charset="0"/>
              </a:rPr>
              <a:t>May</a:t>
            </a:r>
            <a:r>
              <a:rPr lang="en-US" sz="2800" dirty="0">
                <a:solidFill>
                  <a:srgbClr val="0D0D0D"/>
                </a:solidFill>
                <a:latin typeface="Book Antiqua" panose="02040602050305030304" pitchFamily="18" charset="0"/>
              </a:rPr>
              <a:t> month recorded the highest number of post.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D0D0D"/>
              </a:solidFill>
              <a:latin typeface="Book Antiqua" panose="0204060205030503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0D0D"/>
                </a:solidFill>
                <a:latin typeface="Book Antiqua" panose="02040602050305030304" pitchFamily="18" charset="0"/>
              </a:rPr>
              <a:t>The month with highest user engagement is </a:t>
            </a:r>
            <a:r>
              <a:rPr lang="en-US" sz="2800" b="1" dirty="0">
                <a:solidFill>
                  <a:srgbClr val="0D0D0D"/>
                </a:solidFill>
                <a:latin typeface="Book Antiqua" panose="02040602050305030304" pitchFamily="18" charset="0"/>
              </a:rPr>
              <a:t>May.</a:t>
            </a:r>
          </a:p>
          <a:p>
            <a:pPr algn="l"/>
            <a:endParaRPr lang="en-US" sz="2800" b="1" dirty="0">
              <a:solidFill>
                <a:srgbClr val="0D0D0D"/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US" sz="3000" b="1" dirty="0">
                <a:solidFill>
                  <a:srgbClr val="0D0D0D"/>
                </a:solidFill>
                <a:latin typeface="Book Antiqua" panose="02040602050305030304" pitchFamily="18" charset="0"/>
              </a:rPr>
              <a:t>Recommendation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0D0D"/>
                </a:solidFill>
                <a:latin typeface="Book Antiqua" panose="02040602050305030304" pitchFamily="18" charset="0"/>
              </a:rPr>
              <a:t>Prioritize posting and promotions during </a:t>
            </a:r>
            <a:r>
              <a:rPr lang="en-US" sz="2800" b="1" dirty="0">
                <a:solidFill>
                  <a:srgbClr val="0D0D0D"/>
                </a:solidFill>
                <a:latin typeface="Book Antiqua" panose="02040602050305030304" pitchFamily="18" charset="0"/>
              </a:rPr>
              <a:t>May</a:t>
            </a:r>
            <a:r>
              <a:rPr lang="en-US" sz="2800" dirty="0">
                <a:solidFill>
                  <a:srgbClr val="0D0D0D"/>
                </a:solidFill>
                <a:latin typeface="Book Antiqua" panose="02040602050305030304" pitchFamily="18" charset="0"/>
              </a:rPr>
              <a:t> for maximum audience reach and engagement</a:t>
            </a:r>
            <a:r>
              <a:rPr lang="en-US" sz="2800" b="1" dirty="0">
                <a:solidFill>
                  <a:srgbClr val="0D0D0D"/>
                </a:solidFill>
                <a:latin typeface="Book Antiqua" panose="02040602050305030304" pitchFamily="18" charset="0"/>
              </a:rPr>
              <a:t>.</a:t>
            </a:r>
          </a:p>
          <a:p>
            <a:endParaRPr lang="en-US" sz="2800" b="1" dirty="0">
              <a:solidFill>
                <a:srgbClr val="0D0D0D"/>
              </a:solidFill>
              <a:latin typeface="Book Antiqua" panose="0204060205030503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0D0D"/>
                </a:solidFill>
                <a:latin typeface="Book Antiqua" panose="02040602050305030304" pitchFamily="18" charset="0"/>
              </a:rPr>
              <a:t>Create </a:t>
            </a:r>
            <a:r>
              <a:rPr lang="en-US" sz="2800" b="1" dirty="0">
                <a:solidFill>
                  <a:srgbClr val="0D0D0D"/>
                </a:solidFill>
                <a:latin typeface="Book Antiqua" panose="02040602050305030304" pitchFamily="18" charset="0"/>
              </a:rPr>
              <a:t>fun</a:t>
            </a:r>
            <a:r>
              <a:rPr lang="en-US" sz="2800" dirty="0">
                <a:solidFill>
                  <a:srgbClr val="0D0D0D"/>
                </a:solidFill>
                <a:latin typeface="Book Antiqua" panose="02040602050305030304" pitchFamily="18" charset="0"/>
              </a:rPr>
              <a:t> and </a:t>
            </a:r>
            <a:r>
              <a:rPr lang="en-US" sz="2800" b="1" dirty="0">
                <a:solidFill>
                  <a:srgbClr val="0D0D0D"/>
                </a:solidFill>
                <a:latin typeface="Book Antiqua" panose="02040602050305030304" pitchFamily="18" charset="0"/>
              </a:rPr>
              <a:t>interactive</a:t>
            </a:r>
            <a:r>
              <a:rPr lang="en-US" sz="2800" dirty="0">
                <a:solidFill>
                  <a:srgbClr val="0D0D0D"/>
                </a:solidFill>
                <a:latin typeface="Book Antiqua" panose="02040602050305030304" pitchFamily="18" charset="0"/>
              </a:rPr>
              <a:t> activities about animals, science, health, tech, and food to get people involved and excited.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0D0D0D"/>
              </a:solidFill>
              <a:effectLst/>
              <a:latin typeface="Book Antiqua" panose="0204060205030503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1" y="3285300"/>
            <a:ext cx="9111954" cy="5538396"/>
            <a:chOff x="0" y="0"/>
            <a:chExt cx="11564591" cy="490504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090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Book Antiqua" panose="02040602050305030304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7024" y="1484728"/>
              <a:ext cx="11205988" cy="34203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Book Antiqua" panose="02040602050305030304" pitchFamily="18" charset="0"/>
                </a:rPr>
                <a:t>Project recap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4000" spc="-19" dirty="0">
                <a:solidFill>
                  <a:srgbClr val="000000"/>
                </a:solidFill>
                <a:latin typeface="Book Antiqua" panose="02040602050305030304" pitchFamily="18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Book Antiqua" panose="02040602050305030304" pitchFamily="18" charset="0"/>
                </a:rPr>
                <a:t>Problem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4000" spc="-19" dirty="0">
                <a:solidFill>
                  <a:srgbClr val="000000"/>
                </a:solidFill>
                <a:latin typeface="Book Antiqua" panose="02040602050305030304" pitchFamily="18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Book Antiqua" panose="02040602050305030304" pitchFamily="18" charset="0"/>
                </a:rPr>
                <a:t>The Analytics team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4000" spc="-19" dirty="0">
                <a:solidFill>
                  <a:srgbClr val="000000"/>
                </a:solidFill>
                <a:latin typeface="Book Antiqua" panose="02040602050305030304" pitchFamily="18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Book Antiqua" panose="02040602050305030304" pitchFamily="18" charset="0"/>
                </a:rPr>
                <a:t>Process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4000" spc="-19" dirty="0">
                <a:solidFill>
                  <a:srgbClr val="000000"/>
                </a:solidFill>
                <a:latin typeface="Book Antiqua" panose="02040602050305030304" pitchFamily="18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Book Antiqua" panose="02040602050305030304" pitchFamily="18" charset="0"/>
                </a:rPr>
                <a:t>Insights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endParaRPr lang="en-US" sz="4000" spc="-19" dirty="0">
                <a:solidFill>
                  <a:srgbClr val="000000"/>
                </a:solidFill>
                <a:latin typeface="Book Antiqua" panose="02040602050305030304" pitchFamily="18" charset="0"/>
              </a:endParaRP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Book Antiqua" panose="02040602050305030304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5846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494197" y="2169043"/>
            <a:ext cx="11184203" cy="551627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2400" b="1" dirty="0">
              <a:latin typeface="Book Antiqua" panose="02040602050305030304" pitchFamily="18" charset="0"/>
            </a:endParaRPr>
          </a:p>
          <a:p>
            <a:endParaRPr lang="en-US" sz="2400" b="1" dirty="0">
              <a:latin typeface="Book Antiqua" panose="02040602050305030304" pitchFamily="18" charset="0"/>
            </a:endParaRPr>
          </a:p>
          <a:p>
            <a:pPr algn="ctr"/>
            <a:r>
              <a:rPr lang="en-US" sz="2400" b="1" dirty="0">
                <a:latin typeface="Book Antiqua" panose="02040602050305030304" pitchFamily="18" charset="0"/>
              </a:rPr>
              <a:t>                                </a:t>
            </a:r>
            <a:r>
              <a:rPr lang="en-US" sz="2800" b="1" dirty="0">
                <a:latin typeface="Book Antiqua" panose="02040602050305030304" pitchFamily="18" charset="0"/>
              </a:rPr>
              <a:t>Social Buzz is a fast growing technology that need</a:t>
            </a:r>
          </a:p>
          <a:p>
            <a:pPr algn="ctr"/>
            <a:r>
              <a:rPr lang="en-US" sz="2800" b="1" dirty="0">
                <a:latin typeface="Book Antiqua" panose="02040602050305030304" pitchFamily="18" charset="0"/>
              </a:rPr>
              <a:t> to adapt quickly to its global scale . </a:t>
            </a:r>
          </a:p>
          <a:p>
            <a:pPr algn="ctr"/>
            <a:r>
              <a:rPr lang="en-US" sz="2800" b="1" dirty="0">
                <a:latin typeface="Book Antiqua" panose="02040602050305030304" pitchFamily="18" charset="0"/>
              </a:rPr>
              <a:t>                           Accenture has begun 3 month project focusing on these tasks:</a:t>
            </a:r>
          </a:p>
          <a:p>
            <a:endParaRPr lang="en-US" sz="2800" b="1" dirty="0">
              <a:latin typeface="Book Antiqua" panose="02040602050305030304" pitchFamily="18" charset="0"/>
            </a:endParaRPr>
          </a:p>
          <a:p>
            <a:pPr algn="ctr"/>
            <a:r>
              <a:rPr lang="en-US" sz="2800" b="1" dirty="0">
                <a:latin typeface="Book Antiqua" panose="02040602050305030304" pitchFamily="18" charset="0"/>
              </a:rPr>
              <a:t>       1. An audit of Social Buzz’s big data practice. </a:t>
            </a:r>
          </a:p>
          <a:p>
            <a:pPr algn="ctr"/>
            <a:r>
              <a:rPr lang="en-US" sz="2800" b="1" dirty="0">
                <a:latin typeface="Book Antiqua" panose="02040602050305030304" pitchFamily="18" charset="0"/>
              </a:rPr>
              <a:t> 2. Recommendations for a successful IPO.</a:t>
            </a:r>
          </a:p>
          <a:p>
            <a:r>
              <a:rPr lang="en-US" sz="2800" b="1" dirty="0">
                <a:latin typeface="Book Antiqua" panose="02040602050305030304" pitchFamily="18" charset="0"/>
              </a:rPr>
              <a:t>                        3. Analysis to find top 5 most popular categories of</a:t>
            </a:r>
          </a:p>
          <a:p>
            <a:r>
              <a:rPr lang="en-US" sz="2800" b="1" dirty="0">
                <a:latin typeface="Book Antiqua" panose="02040602050305030304" pitchFamily="18" charset="0"/>
              </a:rPr>
              <a:t>                            content</a:t>
            </a:r>
          </a:p>
          <a:p>
            <a:pPr algn="ctr"/>
            <a:endParaRPr lang="en-US" sz="2800" b="1" dirty="0">
              <a:latin typeface="Book Antiqua" panose="02040602050305030304" pitchFamily="18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605645" y="1748950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686015" y="3912393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905000" y="9529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431194" y="1056368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CD7CF0-0924-4A7B-CDAB-6ACF56DE4958}"/>
              </a:ext>
            </a:extLst>
          </p:cNvPr>
          <p:cNvSpPr txBox="1"/>
          <p:nvPr/>
        </p:nvSpPr>
        <p:spPr>
          <a:xfrm>
            <a:off x="2300857" y="3406454"/>
            <a:ext cx="7519534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Over </a:t>
            </a:r>
            <a:r>
              <a:rPr lang="en-IN" sz="3200" b="1" i="1" u="sng" dirty="0">
                <a:solidFill>
                  <a:schemeClr val="bg1"/>
                </a:solidFill>
                <a:latin typeface="Book Antiqua" panose="02040602050305030304" pitchFamily="18" charset="0"/>
              </a:rPr>
              <a:t>100,000</a:t>
            </a:r>
            <a:r>
              <a:rPr lang="en-I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 post per day</a:t>
            </a:r>
          </a:p>
          <a:p>
            <a:endParaRPr lang="en-IN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r>
              <a:rPr lang="en-IN" sz="3200" b="1" i="1" u="sng" dirty="0">
                <a:solidFill>
                  <a:schemeClr val="bg1"/>
                </a:solidFill>
                <a:latin typeface="Book Antiqua" panose="02040602050305030304" pitchFamily="18" charset="0"/>
              </a:rPr>
              <a:t>36,500,000</a:t>
            </a:r>
            <a:r>
              <a:rPr lang="en-I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 piece of content per year</a:t>
            </a:r>
          </a:p>
          <a:p>
            <a:endParaRPr lang="en-IN" sz="3200" b="1" i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n-IN" sz="3200" b="1" i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l"/>
            <a:r>
              <a:rPr lang="en-US" sz="3200" b="1" i="1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How can we create content that resonates with our audience if we don't know what categories they love most?</a:t>
            </a:r>
          </a:p>
          <a:p>
            <a:pPr algn="l"/>
            <a:endParaRPr lang="en-US" sz="3200" i="0" dirty="0">
              <a:solidFill>
                <a:schemeClr val="bg1"/>
              </a:solidFill>
              <a:effectLst/>
              <a:latin typeface="Book Antiqua" panose="02040602050305030304" pitchFamily="18" charset="0"/>
            </a:endParaRPr>
          </a:p>
          <a:p>
            <a:r>
              <a:rPr lang="en-US" sz="3200" b="1" i="1" u="sng" dirty="0">
                <a:solidFill>
                  <a:schemeClr val="bg1"/>
                </a:solidFill>
                <a:latin typeface="Book Antiqua" panose="02040602050305030304" pitchFamily="18" charset="0"/>
              </a:rPr>
              <a:t>Analysis to find top 5 most popular categories of content.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l"/>
            <a:endParaRPr lang="en-US" sz="3200" i="0" dirty="0">
              <a:solidFill>
                <a:schemeClr val="bg1"/>
              </a:solidFill>
              <a:effectLst/>
              <a:latin typeface="Book Antiqua" panose="02040602050305030304" pitchFamily="18" charset="0"/>
            </a:endParaRPr>
          </a:p>
          <a:p>
            <a:endParaRPr lang="en-IN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n-IN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endParaRPr lang="en-IN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932844" y="7250957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611199" y="7025118"/>
            <a:ext cx="2187334" cy="2123082"/>
            <a:chOff x="-23042" y="66269"/>
            <a:chExt cx="6542158" cy="6349987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8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15593" y="4244819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527693" y="4051322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713396" y="1193558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93948" y="1020343"/>
            <a:ext cx="2187334" cy="2123082"/>
            <a:chOff x="-23043" y="66269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23043" y="119185"/>
              <a:ext cx="6542158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C89D20-EA60-7BF2-2BD9-89EE87C64CCB}"/>
              </a:ext>
            </a:extLst>
          </p:cNvPr>
          <p:cNvSpPr txBox="1"/>
          <p:nvPr/>
        </p:nvSpPr>
        <p:spPr>
          <a:xfrm>
            <a:off x="14017981" y="1714501"/>
            <a:ext cx="3763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Rounded MT Bold" panose="020F0704030504030204" pitchFamily="34" charset="0"/>
              </a:rPr>
              <a:t>Andrew Fleming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Chief</a:t>
            </a:r>
            <a:r>
              <a:rPr lang="en-IN" sz="2400" b="1" dirty="0">
                <a:latin typeface="Arial Rounded MT Bold" panose="020F0704030504030204" pitchFamily="34" charset="0"/>
              </a:rPr>
              <a:t> </a:t>
            </a:r>
            <a:r>
              <a:rPr lang="en-IN" sz="2000" dirty="0">
                <a:latin typeface="Arial Rounded MT Bold" panose="020F0704030504030204" pitchFamily="34" charset="0"/>
              </a:rPr>
              <a:t>Technical</a:t>
            </a:r>
            <a:r>
              <a:rPr lang="en-IN" sz="2400" b="1" dirty="0">
                <a:latin typeface="Arial Rounded MT Bold" panose="020F0704030504030204" pitchFamily="34" charset="0"/>
              </a:rPr>
              <a:t> </a:t>
            </a:r>
            <a:r>
              <a:rPr lang="en-IN" sz="2000" dirty="0">
                <a:latin typeface="Arial Rounded MT Bold" panose="020F0704030504030204" pitchFamily="34" charset="0"/>
              </a:rPr>
              <a:t>Architect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084C79-CE7A-CABD-ACEE-82A80A123E0E}"/>
              </a:ext>
            </a:extLst>
          </p:cNvPr>
          <p:cNvSpPr txBox="1"/>
          <p:nvPr/>
        </p:nvSpPr>
        <p:spPr>
          <a:xfrm>
            <a:off x="14303331" y="4758778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Rounded MT Bold" panose="020F0704030504030204" pitchFamily="34" charset="0"/>
              </a:rPr>
              <a:t>Marcus Rompton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Senior Principle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2BEF0A-27D4-F886-8D7C-3E12C9D9D247}"/>
              </a:ext>
            </a:extLst>
          </p:cNvPr>
          <p:cNvSpPr txBox="1"/>
          <p:nvPr/>
        </p:nvSpPr>
        <p:spPr>
          <a:xfrm>
            <a:off x="14303331" y="7784814"/>
            <a:ext cx="2841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Rounded MT Bold" panose="020F0704030504030204" pitchFamily="34" charset="0"/>
              </a:rPr>
              <a:t>Ishwarya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583EFD-F0CD-4E72-93AA-86B1F22947D3}"/>
              </a:ext>
            </a:extLst>
          </p:cNvPr>
          <p:cNvSpPr txBox="1"/>
          <p:nvPr/>
        </p:nvSpPr>
        <p:spPr>
          <a:xfrm>
            <a:off x="4028890" y="1352647"/>
            <a:ext cx="497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597A16-0D24-F08C-AC59-57861FACCF18}"/>
              </a:ext>
            </a:extLst>
          </p:cNvPr>
          <p:cNvSpPr txBox="1"/>
          <p:nvPr/>
        </p:nvSpPr>
        <p:spPr>
          <a:xfrm>
            <a:off x="5764133" y="2984044"/>
            <a:ext cx="4723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238C75-31EC-F058-8965-F1FA408CECF0}"/>
              </a:ext>
            </a:extLst>
          </p:cNvPr>
          <p:cNvSpPr txBox="1"/>
          <p:nvPr/>
        </p:nvSpPr>
        <p:spPr>
          <a:xfrm>
            <a:off x="7787323" y="4607528"/>
            <a:ext cx="486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042794-8AED-A154-567F-5A675F36182C}"/>
              </a:ext>
            </a:extLst>
          </p:cNvPr>
          <p:cNvSpPr txBox="1"/>
          <p:nvPr/>
        </p:nvSpPr>
        <p:spPr>
          <a:xfrm>
            <a:off x="9531436" y="6204766"/>
            <a:ext cx="349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01BDA0-D5F0-B6B7-7696-98ED58F4941C}"/>
              </a:ext>
            </a:extLst>
          </p:cNvPr>
          <p:cNvSpPr txBox="1"/>
          <p:nvPr/>
        </p:nvSpPr>
        <p:spPr>
          <a:xfrm>
            <a:off x="11337710" y="8039101"/>
            <a:ext cx="474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Uncovering</a:t>
            </a:r>
            <a:r>
              <a:rPr lang="en-IN" sz="36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IN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B48D91-C7B0-B7E9-1982-5AC678748905}"/>
              </a:ext>
            </a:extLst>
          </p:cNvPr>
          <p:cNvSpPr txBox="1"/>
          <p:nvPr/>
        </p:nvSpPr>
        <p:spPr>
          <a:xfrm>
            <a:off x="2127159" y="4120263"/>
            <a:ext cx="3073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 Rounded MT Bold" panose="020F0704030504030204" pitchFamily="34" charset="0"/>
              </a:rPr>
              <a:t>UNIQUE CATEGORIES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E32F6D-60C1-C0C1-AEDB-41868BA18358}"/>
              </a:ext>
            </a:extLst>
          </p:cNvPr>
          <p:cNvSpPr/>
          <p:nvPr/>
        </p:nvSpPr>
        <p:spPr>
          <a:xfrm>
            <a:off x="2457770" y="5143500"/>
            <a:ext cx="2514600" cy="95410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6259D-0F4B-E1E6-CAC4-D11B816403E6}"/>
              </a:ext>
            </a:extLst>
          </p:cNvPr>
          <p:cNvSpPr txBox="1"/>
          <p:nvPr/>
        </p:nvSpPr>
        <p:spPr>
          <a:xfrm>
            <a:off x="7217615" y="3939280"/>
            <a:ext cx="29722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 Rounded MT Bold" panose="020F0704030504030204" pitchFamily="34" charset="0"/>
              </a:rPr>
              <a:t>CATEGORY WITH HIGH SCORE</a:t>
            </a:r>
          </a:p>
          <a:p>
            <a:pPr algn="ctr"/>
            <a:r>
              <a:rPr lang="en-IN" sz="2800" b="1" dirty="0">
                <a:solidFill>
                  <a:srgbClr val="E905D9"/>
                </a:solidFill>
                <a:latin typeface="Arial Rounded MT Bold" panose="020F0704030504030204" pitchFamily="34" charset="0"/>
              </a:rPr>
              <a:t>Animals</a:t>
            </a:r>
          </a:p>
          <a:p>
            <a:pPr algn="ctr"/>
            <a:endParaRPr lang="en-IN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1D08AC-EE66-1764-4D33-0DCDD4ECFA0E}"/>
              </a:ext>
            </a:extLst>
          </p:cNvPr>
          <p:cNvSpPr/>
          <p:nvPr/>
        </p:nvSpPr>
        <p:spPr>
          <a:xfrm>
            <a:off x="7433508" y="5266610"/>
            <a:ext cx="2514600" cy="9541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Arial Black" panose="020B0A04020102020204" pitchFamily="34" charset="0"/>
              </a:rPr>
              <a:t>74K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5518827-233D-308F-7064-CB228DC7B0C5}"/>
              </a:ext>
            </a:extLst>
          </p:cNvPr>
          <p:cNvSpPr/>
          <p:nvPr/>
        </p:nvSpPr>
        <p:spPr>
          <a:xfrm>
            <a:off x="12670342" y="5266610"/>
            <a:ext cx="2514600" cy="9541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Arial Black" panose="020B0A04020102020204" pitchFamily="34" charset="0"/>
              </a:rPr>
              <a:t>MAY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9EC42-0765-A12F-7400-D5E519ADD79B}"/>
              </a:ext>
            </a:extLst>
          </p:cNvPr>
          <p:cNvSpPr txBox="1"/>
          <p:nvPr/>
        </p:nvSpPr>
        <p:spPr>
          <a:xfrm>
            <a:off x="12284523" y="4120263"/>
            <a:ext cx="2972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Arial Rounded MT Bold" panose="020F0704030504030204" pitchFamily="34" charset="0"/>
              </a:rPr>
              <a:t>MONTH WITH MOST POST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4688987-F948-2008-4257-B57A0EAE7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10" y="1685151"/>
            <a:ext cx="11788496" cy="72463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0267A20-95EF-0777-DE1B-A60E50F434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07" y="1780310"/>
            <a:ext cx="14608342" cy="627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271</Words>
  <Application>Microsoft Office PowerPoint</Application>
  <PresentationFormat>Custom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Book Antiqua</vt:lpstr>
      <vt:lpstr>Graphik Regular</vt:lpstr>
      <vt:lpstr>Arial</vt:lpstr>
      <vt:lpstr>Calibri</vt:lpstr>
      <vt:lpstr>Arial Black</vt:lpstr>
      <vt:lpstr>Arial Rounded MT Bold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Ishwarya S</cp:lastModifiedBy>
  <cp:revision>18</cp:revision>
  <dcterms:created xsi:type="dcterms:W3CDTF">2006-08-16T00:00:00Z</dcterms:created>
  <dcterms:modified xsi:type="dcterms:W3CDTF">2024-04-19T02:26:13Z</dcterms:modified>
  <dc:identifier>DAEhDyfaYKE</dc:identifier>
</cp:coreProperties>
</file>